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5" r:id="rId1"/>
  </p:sldMasterIdLst>
  <p:notesMasterIdLst>
    <p:notesMasterId r:id="rId15"/>
  </p:notesMasterIdLst>
  <p:sldIdLst>
    <p:sldId id="256" r:id="rId2"/>
    <p:sldId id="257" r:id="rId3"/>
    <p:sldId id="298" r:id="rId4"/>
    <p:sldId id="299" r:id="rId5"/>
    <p:sldId id="300" r:id="rId6"/>
    <p:sldId id="301" r:id="rId7"/>
    <p:sldId id="302" r:id="rId8"/>
    <p:sldId id="303" r:id="rId9"/>
    <p:sldId id="304" r:id="rId10"/>
    <p:sldId id="305" r:id="rId11"/>
    <p:sldId id="306" r:id="rId12"/>
    <p:sldId id="273" r:id="rId13"/>
    <p:sldId id="274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03" autoAdjust="0"/>
    <p:restoredTop sz="94624" autoAdjust="0"/>
  </p:normalViewPr>
  <p:slideViewPr>
    <p:cSldViewPr>
      <p:cViewPr varScale="1">
        <p:scale>
          <a:sx n="110" d="100"/>
          <a:sy n="110" d="100"/>
        </p:scale>
        <p:origin x="176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D4D6C7-0A11-4713-A471-4D362F8C76A6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094A72-C90B-4152-9C44-7504670161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808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92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27B67E9-B9E6-47BF-8603-CF21137E9698}" type="slidenum">
              <a:rPr lang="ru-RU" altLang="ru-RU"/>
              <a:pPr/>
              <a:t>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92085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161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085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85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265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098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665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166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365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76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218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90754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643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62413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53667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1322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7788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8229600" cy="20748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4056063"/>
            <a:ext cx="8229600" cy="20748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98487C-1470-4627-A8EF-C39E614111E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66308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749"/>
            <a:ext cx="1952272" cy="685250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604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1" r:id="rId16"/>
    <p:sldLayoutId id="2147483832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2"/>
          <p:cNvSpPr>
            <a:spLocks noGrp="1"/>
          </p:cNvSpPr>
          <p:nvPr>
            <p:ph type="ctrTitle"/>
          </p:nvPr>
        </p:nvSpPr>
        <p:spPr>
          <a:xfrm>
            <a:off x="-396875" y="1125538"/>
            <a:ext cx="9864725" cy="2262187"/>
          </a:xfrm>
        </p:spPr>
        <p:txBody>
          <a:bodyPr/>
          <a:lstStyle/>
          <a:p>
            <a:pPr algn="ctr"/>
            <a:r>
              <a:rPr lang="ru-RU" altLang="ru-RU" sz="4400" smtClean="0">
                <a:ea typeface="ＭＳ Ｐゴシック" panose="020B0600070205080204" pitchFamily="34" charset="-128"/>
              </a:rPr>
              <a:t>	Организация и планирование строительства</a:t>
            </a:r>
            <a:br>
              <a:rPr lang="ru-RU" altLang="ru-RU" sz="4400" smtClean="0">
                <a:ea typeface="ＭＳ Ｐゴシック" panose="020B0600070205080204" pitchFamily="34" charset="-128"/>
              </a:rPr>
            </a:br>
            <a:r>
              <a:rPr lang="ru-RU" altLang="ru-RU" sz="4400" smtClean="0">
                <a:ea typeface="ＭＳ Ｐゴシック" panose="020B0600070205080204" pitchFamily="34" charset="-128"/>
              </a:rPr>
              <a:t> транспортных сооружений</a:t>
            </a:r>
          </a:p>
        </p:txBody>
      </p:sp>
    </p:spTree>
    <p:extLst>
      <p:ext uri="{BB962C8B-B14F-4D97-AF65-F5344CB8AC3E}">
        <p14:creationId xmlns:p14="http://schemas.microsoft.com/office/powerpoint/2010/main" val="388737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323850" y="1125538"/>
            <a:ext cx="8280400" cy="3167062"/>
          </a:xfrm>
        </p:spPr>
        <p:txBody>
          <a:bodyPr>
            <a:normAutofit/>
          </a:bodyPr>
          <a:lstStyle/>
          <a:p>
            <a:pPr algn="ctr"/>
            <a:r>
              <a:rPr lang="ru-RU" altLang="ru-RU" sz="4800" dirty="0" err="1">
                <a:ea typeface="ＭＳ Ｐゴシック" panose="020B0600070205080204" pitchFamily="34" charset="-128"/>
              </a:rPr>
              <a:t>ОиПСТР</a:t>
            </a:r>
            <a:r>
              <a:rPr lang="ru-RU" altLang="ru-RU" sz="4800" dirty="0">
                <a:ea typeface="ＭＳ Ｐゴシック" panose="020B0600070205080204" pitchFamily="34" charset="-128"/>
              </a:rPr>
              <a:t> Тема 9 Лекция  13 Транспортные работы на строительстве автомобильных дорог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986191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b="1" i="1" smtClean="0"/>
              <a:t>Транспорт –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altLang="ru-RU" b="1" i="1" smtClean="0"/>
              <a:t>это отрасль материального производства, осуществляющая перевозки людей и грузов. В структуре общественного производства транспорт относится к сфере производства материальных услуг</a:t>
            </a:r>
            <a:r>
              <a:rPr lang="ru-RU" altLang="ru-RU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917884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b="1" smtClean="0"/>
              <a:t>Основные группы транспорта</a:t>
            </a:r>
            <a:r>
              <a:rPr lang="ru-RU" altLang="ru-RU" smtClean="0"/>
              <a:t>: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4840288"/>
          </a:xfrm>
        </p:spPr>
        <p:txBody>
          <a:bodyPr>
            <a:normAutofit lnSpcReduction="10000"/>
          </a:bodyPr>
          <a:lstStyle/>
          <a:p>
            <a:pPr marL="609600" indent="-609600" eaLnBrk="1" hangingPunct="1">
              <a:lnSpc>
                <a:spcPct val="90000"/>
              </a:lnSpc>
            </a:pPr>
            <a:r>
              <a:rPr lang="ru-RU" altLang="ru-RU" sz="2500" b="1" i="1" smtClean="0"/>
              <a:t>Транспорт общего пользования – отрасль народного хозяйства, которая удовлетворяет потребности всех отраслей народного хозяйства и населения в перевозках грузов и пассажиров</a:t>
            </a:r>
            <a:r>
              <a:rPr lang="ru-RU" altLang="ru-RU" sz="2500" smtClean="0"/>
              <a:t>. Понятие транспорта общего пользования охватывает железнодорожный транспорт, водный транспорт (морской и речной), автомобильный, воздушный транспорт и транспорт трубопроводный.</a:t>
            </a:r>
            <a:endParaRPr lang="ru-RU" altLang="ru-RU" sz="2500" b="1" i="1" smtClean="0"/>
          </a:p>
          <a:p>
            <a:pPr marL="609600" indent="-609600" eaLnBrk="1" hangingPunct="1">
              <a:lnSpc>
                <a:spcPct val="90000"/>
              </a:lnSpc>
            </a:pPr>
            <a:r>
              <a:rPr lang="ru-RU" altLang="ru-RU" sz="2500" b="1" i="1" smtClean="0"/>
              <a:t>Транспорт необщего пользования – внутрипроизводственный транспорт, а также транспортные средства всех видов, принадлежащие нетранспортным предприятиям.</a:t>
            </a:r>
          </a:p>
        </p:txBody>
      </p:sp>
    </p:spTree>
    <p:extLst>
      <p:ext uri="{BB962C8B-B14F-4D97-AF65-F5344CB8AC3E}">
        <p14:creationId xmlns:p14="http://schemas.microsoft.com/office/powerpoint/2010/main" val="157767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altLang="ru-RU" sz="4000" b="1" i="1" smtClean="0"/>
              <a:t>К основным задачам транспортной логистики</a:t>
            </a:r>
            <a:r>
              <a:rPr lang="ru-RU" altLang="ru-RU" sz="4000" smtClean="0"/>
              <a:t> относят: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4840288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ru-RU" altLang="ru-RU" sz="2400" smtClean="0"/>
              <a:t>создание транспортных систем, в том числе транспортных коридоров и транспортных цепей;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400" smtClean="0"/>
              <a:t>совместное планирование транспортных процессов на различных видах транспорта (в случае смешанных перевозок);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400" smtClean="0"/>
              <a:t>обеспечение технологического единства транспортно-складского процесса;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400" smtClean="0"/>
              <a:t>совместное планирование транспортного процесса со складским и производственным;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400" smtClean="0"/>
              <a:t>выбор вида транспортного средства;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400" smtClean="0"/>
              <a:t>выбор типа транспортного средства;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400" smtClean="0"/>
              <a:t>определение рациональных маршрутов доставки;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400" smtClean="0"/>
              <a:t>выбор перевозчика грузов и пассажиров.</a:t>
            </a:r>
          </a:p>
        </p:txBody>
      </p:sp>
    </p:spTree>
    <p:extLst>
      <p:ext uri="{BB962C8B-B14F-4D97-AF65-F5344CB8AC3E}">
        <p14:creationId xmlns:p14="http://schemas.microsoft.com/office/powerpoint/2010/main" val="36140866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b="1" smtClean="0"/>
              <a:t>Транспортный коридор</a:t>
            </a:r>
            <a:r>
              <a:rPr lang="ru-RU" altLang="ru-RU" smtClean="0"/>
              <a:t> –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800" smtClean="0"/>
              <a:t>	это часть национальной или международной транспортной системы, которая обеспечивает значительные грузовые перевозки между отдельными географическими районами. </a:t>
            </a:r>
            <a:r>
              <a:rPr lang="ru-RU" altLang="ru-RU" sz="2800" b="1" i="1" smtClean="0"/>
              <a:t>Транспортный коридор</a:t>
            </a:r>
            <a:r>
              <a:rPr lang="ru-RU" altLang="ru-RU" sz="2800" smtClean="0"/>
              <a:t> включает в себя: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800" smtClean="0"/>
              <a:t>подвижные транспортные средства;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800" smtClean="0"/>
              <a:t>стационарные устройства всех видов транспорта, работающих в данном направлении;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800" smtClean="0"/>
              <a:t>совокупность правовых условий осуществления этих перевозок.</a:t>
            </a:r>
          </a:p>
        </p:txBody>
      </p:sp>
    </p:spTree>
    <p:extLst>
      <p:ext uri="{BB962C8B-B14F-4D97-AF65-F5344CB8AC3E}">
        <p14:creationId xmlns:p14="http://schemas.microsoft.com/office/powerpoint/2010/main" val="14601606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b="1" smtClean="0"/>
              <a:t>Транспортная цепь</a:t>
            </a:r>
            <a:r>
              <a:rPr lang="ru-RU" altLang="ru-RU" smtClean="0"/>
              <a:t> –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этапы перевозок груза на определенные расстояния, в течение определенного периода времени, с использованием транспортных средств одного или нескольких видов транспорта. Все это время грузы остаются в неизменном виде (например, грузовой пакет или контейнер).</a:t>
            </a:r>
          </a:p>
        </p:txBody>
      </p:sp>
    </p:spTree>
    <p:extLst>
      <p:ext uri="{BB962C8B-B14F-4D97-AF65-F5344CB8AC3E}">
        <p14:creationId xmlns:p14="http://schemas.microsoft.com/office/powerpoint/2010/main" val="42183571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765175"/>
            <a:ext cx="8569325" cy="565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3809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765175"/>
            <a:ext cx="8569325" cy="581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928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Виды транспорта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Железнодорожный</a:t>
            </a:r>
          </a:p>
          <a:p>
            <a:pPr eaLnBrk="1" hangingPunct="1"/>
            <a:r>
              <a:rPr lang="ru-RU" altLang="ru-RU" smtClean="0"/>
              <a:t>Автомобильный</a:t>
            </a:r>
          </a:p>
          <a:p>
            <a:pPr eaLnBrk="1" hangingPunct="1"/>
            <a:r>
              <a:rPr lang="ru-RU" altLang="ru-RU" smtClean="0"/>
              <a:t>Водный (морской и речной)</a:t>
            </a:r>
          </a:p>
          <a:p>
            <a:pPr eaLnBrk="1" hangingPunct="1"/>
            <a:r>
              <a:rPr lang="ru-RU" altLang="ru-RU" smtClean="0"/>
              <a:t>Воздушный</a:t>
            </a:r>
          </a:p>
          <a:p>
            <a:pPr eaLnBrk="1" hangingPunct="1"/>
            <a:r>
              <a:rPr lang="ru-RU" altLang="ru-RU" smtClean="0"/>
              <a:t>Трубопроводный </a:t>
            </a:r>
          </a:p>
        </p:txBody>
      </p:sp>
    </p:spTree>
    <p:extLst>
      <p:ext uri="{BB962C8B-B14F-4D97-AF65-F5344CB8AC3E}">
        <p14:creationId xmlns:p14="http://schemas.microsoft.com/office/powerpoint/2010/main" val="38334273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altLang="ru-RU" sz="4000" b="1" smtClean="0"/>
              <a:t>Достоинства и недостатки различных видов транспорта</a:t>
            </a:r>
          </a:p>
        </p:txBody>
      </p:sp>
      <p:sp>
        <p:nvSpPr>
          <p:cNvPr id="15363" name="Rectangle 143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1844675"/>
            <a:ext cx="8229600" cy="4286250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ru-RU" altLang="ru-RU" sz="2400" b="1" smtClean="0"/>
              <a:t>Автомобильный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z="2400" b="1" i="1" smtClean="0"/>
              <a:t>Достоинства:</a:t>
            </a:r>
            <a:r>
              <a:rPr lang="ru-RU" altLang="ru-RU" sz="2400" smtClean="0"/>
              <a:t> Большая маневренность и подвижность; регулярность доставки; высокая скорость доставки; доставка продукции без промежуточных перегрузок «от двери до двери»; небольшие капитальные затраты в освоение грузооборота на малые средние расстояния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z="2400" b="1" i="1" smtClean="0"/>
              <a:t>Недостатки:</a:t>
            </a:r>
            <a:r>
              <a:rPr lang="ru-RU" altLang="ru-RU" sz="2400" smtClean="0"/>
              <a:t> Низкая (по сравнению с другими видами транспорта) грузоподъемность; сравнительно высокая себестоимость; срочность разгрузки; недостаточно развитая дорожная сеть в отдельных регионах </a:t>
            </a:r>
          </a:p>
        </p:txBody>
      </p:sp>
    </p:spTree>
    <p:extLst>
      <p:ext uri="{BB962C8B-B14F-4D97-AF65-F5344CB8AC3E}">
        <p14:creationId xmlns:p14="http://schemas.microsoft.com/office/powerpoint/2010/main" val="37200135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25638" y="1214438"/>
            <a:ext cx="5778500" cy="48244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1350" b="1" dirty="0">
                <a:solidFill>
                  <a:schemeClr val="accent2">
                    <a:lumMod val="75000"/>
                  </a:schemeClr>
                </a:solidFill>
              </a:rPr>
              <a:t>Список литературы :</a:t>
            </a:r>
            <a:endParaRPr lang="ru-RU" sz="1050" b="1" u="sng" dirty="0">
              <a:solidFill>
                <a:schemeClr val="accent2">
                  <a:lumMod val="75000"/>
                </a:schemeClr>
              </a:solidFill>
            </a:endParaRPr>
          </a:p>
          <a:p>
            <a:pPr algn="ctr" eaLnBrk="1" hangingPunct="1">
              <a:defRPr/>
            </a:pPr>
            <a:endParaRPr lang="ru-RU" sz="1050" b="1" u="sng" dirty="0">
              <a:solidFill>
                <a:schemeClr val="accent2">
                  <a:lumMod val="75000"/>
                </a:schemeClr>
              </a:solidFill>
            </a:endParaRPr>
          </a:p>
          <a:p>
            <a:pPr algn="ctr" eaLnBrk="1" hangingPunct="1">
              <a:defRPr/>
            </a:pPr>
            <a:endParaRPr lang="ru-RU" sz="1050" b="1" dirty="0">
              <a:solidFill>
                <a:schemeClr val="accent2">
                  <a:lumMod val="75000"/>
                </a:schemeClr>
              </a:solidFill>
            </a:endParaRP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Авдеев Ю.А. Выработка и анализ плановых решений в сложных проектах. «Экономика», 2001.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А н т о н о в А. М., Б о ч и н В. А., К а л е ч и ц Е. В. Организация и пла­нирование дорожного строительства. «Транспорт», 1988.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Б а т р а к о в О. Т., С и д е и к о В. М. Организация дорожно-строитель­ных работ. «Транспорт», 1996.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Г в и ш и а н и Д. М. Организация и управление. «Наука», 1992.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Галкин И. Г. [и др.]. Технология и организация строительного про­изводства. «Высшая школа», 1999.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Дубровин Е. Н. [и др.]. Организация строительства и эксплуатации городских улиц. «Высшая школа», 2002.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Золотарь И. А. Экономика дорожного строительства и военно-дорож­ных работ. Л., Военная ордена Ленина Академия тыла и транспорта, 1998.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Золотарь И. А. Математические методы в дорожном строительстве. «Транспорт», 2004.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И в а н о в [и др.]. Строительство автомобильных дорог. Ч. I и II. «Транспорт», 1970.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Инструкция по определению экономической эффективности капитальных вложений в строительстве СН 423—71. Госстрой СССР. </a:t>
            </a:r>
            <a:r>
              <a:rPr lang="ru-RU" sz="1050" b="1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, 2002.</a:t>
            </a:r>
          </a:p>
          <a:p>
            <a:pPr algn="just" eaLnBrk="1" hangingPunct="1">
              <a:defRPr/>
            </a:pPr>
            <a:r>
              <a:rPr lang="ru-RU" sz="1050" b="1" dirty="0" err="1">
                <a:solidFill>
                  <a:schemeClr val="accent2">
                    <a:lumMod val="75000"/>
                  </a:schemeClr>
                </a:solidFill>
              </a:rPr>
              <a:t>Канторер</a:t>
            </a: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 С. Е. Методы обоснования эффективности применения ма­шин в строительстве. </a:t>
            </a:r>
            <a:r>
              <a:rPr lang="ru-RU" sz="1050" b="1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, 1999.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Указания по разработке сетевых графиков и применению их в строи­тельстве. СН 391—68. Госстрой СССР. </a:t>
            </a:r>
            <a:r>
              <a:rPr lang="ru-RU" sz="1050" b="1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, 1999.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Орешкин Б. М. [и др.]. Примеры проектирования технологии дорож­но-строительных работ. «Транспорт», 1996.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П а р а у б е к Г. Э. Сетевое планирование и управление. «Экономика»,2000.</a:t>
            </a:r>
          </a:p>
        </p:txBody>
      </p:sp>
    </p:spTree>
    <p:extLst>
      <p:ext uri="{BB962C8B-B14F-4D97-AF65-F5344CB8AC3E}">
        <p14:creationId xmlns:p14="http://schemas.microsoft.com/office/powerpoint/2010/main" val="24201357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2988" y="476250"/>
            <a:ext cx="7705725" cy="61864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Список литературы :</a:t>
            </a:r>
            <a:endParaRPr lang="ru-RU" sz="1400" b="1" u="sng" dirty="0">
              <a:solidFill>
                <a:schemeClr val="accent2">
                  <a:lumMod val="75000"/>
                </a:schemeClr>
              </a:solidFill>
            </a:endParaRPr>
          </a:p>
          <a:p>
            <a:pPr algn="ctr" eaLnBrk="1" hangingPunct="1">
              <a:defRPr/>
            </a:pPr>
            <a:endParaRPr lang="ru-RU" sz="1400" b="1" u="sng" dirty="0">
              <a:solidFill>
                <a:schemeClr val="accent2">
                  <a:lumMod val="75000"/>
                </a:schemeClr>
              </a:solidFill>
            </a:endParaRPr>
          </a:p>
          <a:p>
            <a:pPr algn="ctr" eaLnBrk="1" hangingPunct="1">
              <a:defRPr/>
            </a:pPr>
            <a:endParaRPr lang="ru-RU" sz="1400" b="1" dirty="0">
              <a:solidFill>
                <a:schemeClr val="accent2">
                  <a:lumMod val="75000"/>
                </a:schemeClr>
              </a:solidFill>
            </a:endParaRP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Авдеев Ю.А. Выработка и анализ плановых решений в сложных проектах. «Экономика», 2001.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А н т о н о в А. М., Б о ч и н В. А., К а л е ч и ц Е. В. Организация и пла­нирование дорожного строительства. «Транспорт», 1988.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Б а т р а к о в О. Т., С и д е и к о В. М. Организация дорожно-строитель­ных работ. «Транспорт», 1996.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Г в и ш и а н и Д. М. Организация и управление. «Наука», 1992.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Галкин И. Г. [и др.]. Технология и организация строительного про­изводства. «Высшая школа», 1999.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Дубровин Е. Н. [и др.]. Организация строительства и эксплуатации городских улиц. «Высшая школа», 2002.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Золотарь И. А. Экономика дорожного строительства и военно-дорож­ных работ. Л., Военная ордена Ленина Академия тыла и транспорта, 1998.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Золотарь И. А. Математические методы в дорожном строительстве. «Транспорт», 2004.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И в а н о в [и др.]. Строительство автомобильных дорог. Ч. I и II. «Транспорт», 1970.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Инструкция по определению экономической эффективности капитальных вложений в строительстве СН 423—71. Госстрой СССР. </a:t>
            </a:r>
            <a:r>
              <a:rPr lang="ru-RU" sz="1400" b="1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, 2002.</a:t>
            </a:r>
          </a:p>
          <a:p>
            <a:pPr algn="just" eaLnBrk="1" hangingPunct="1">
              <a:defRPr/>
            </a:pPr>
            <a:r>
              <a:rPr lang="ru-RU" sz="1400" b="1" dirty="0" err="1">
                <a:solidFill>
                  <a:schemeClr val="accent2">
                    <a:lumMod val="75000"/>
                  </a:schemeClr>
                </a:solidFill>
              </a:rPr>
              <a:t>Канторер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 С. Е. Методы обоснования эффективности применения ма­шин в строительстве. </a:t>
            </a:r>
            <a:r>
              <a:rPr lang="ru-RU" sz="1400" b="1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, 1999.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Указания по разработке сетевых графиков и применению их в строи­тельстве. СН 391—68. Госстрой СССР. </a:t>
            </a:r>
            <a:r>
              <a:rPr lang="ru-RU" sz="1400" b="1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, 1999.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Орешкин Б. М. [и др.]. Примеры проектирования технологии дорож­но-строительных работ. «Транспорт», 1996.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П а р а у б е к Г. Э. Сетевое планирование и управление. «Экономика»,2000.</a:t>
            </a:r>
          </a:p>
        </p:txBody>
      </p:sp>
    </p:spTree>
    <p:extLst>
      <p:ext uri="{BB962C8B-B14F-4D97-AF65-F5344CB8AC3E}">
        <p14:creationId xmlns:p14="http://schemas.microsoft.com/office/powerpoint/2010/main" val="1575042531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2109</TotalTime>
  <Words>729</Words>
  <Application>Microsoft Office PowerPoint</Application>
  <PresentationFormat>Экран (4:3)</PresentationFormat>
  <Paragraphs>68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ＭＳ Ｐゴシック</vt:lpstr>
      <vt:lpstr>Arial</vt:lpstr>
      <vt:lpstr>Calibri</vt:lpstr>
      <vt:lpstr>Century Gothic</vt:lpstr>
      <vt:lpstr>Wingdings</vt:lpstr>
      <vt:lpstr>Wingdings 3</vt:lpstr>
      <vt:lpstr>Легкий дым</vt:lpstr>
      <vt:lpstr> Организация и планирование строительства  транспортных сооружений</vt:lpstr>
      <vt:lpstr>ОиПСТР Тема 9 Лекция  13 Транспортные работы на строительстве автомобильных дорог</vt:lpstr>
      <vt:lpstr>Транспорт –</vt:lpstr>
      <vt:lpstr>Основные группы транспорта:</vt:lpstr>
      <vt:lpstr>К основным задачам транспортной логистики относят:</vt:lpstr>
      <vt:lpstr>Транспортный коридор –</vt:lpstr>
      <vt:lpstr>Транспортная цепь –</vt:lpstr>
      <vt:lpstr>Презентация PowerPoint</vt:lpstr>
      <vt:lpstr>Презентация PowerPoint</vt:lpstr>
      <vt:lpstr>Виды транспорта</vt:lpstr>
      <vt:lpstr>Достоинства и недостатки различных видов транспорта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Условия Эксплуатации дорожных конструкций</dc:title>
  <dc:creator>svkube</dc:creator>
  <cp:lastModifiedBy>User</cp:lastModifiedBy>
  <cp:revision>95</cp:revision>
  <dcterms:created xsi:type="dcterms:W3CDTF">2014-09-03T06:40:38Z</dcterms:created>
  <dcterms:modified xsi:type="dcterms:W3CDTF">2021-12-22T09:48:30Z</dcterms:modified>
</cp:coreProperties>
</file>